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7" r:id="rId3"/>
    <p:sldId id="280" r:id="rId4"/>
    <p:sldId id="281" r:id="rId5"/>
    <p:sldId id="284" r:id="rId6"/>
    <p:sldId id="283" r:id="rId7"/>
    <p:sldId id="285" r:id="rId8"/>
    <p:sldId id="308" r:id="rId9"/>
    <p:sldId id="286" r:id="rId10"/>
    <p:sldId id="294" r:id="rId11"/>
    <p:sldId id="287" r:id="rId12"/>
    <p:sldId id="288" r:id="rId13"/>
    <p:sldId id="293" r:id="rId14"/>
    <p:sldId id="295" r:id="rId15"/>
    <p:sldId id="296" r:id="rId16"/>
    <p:sldId id="297" r:id="rId17"/>
    <p:sldId id="311" r:id="rId18"/>
    <p:sldId id="302" r:id="rId19"/>
    <p:sldId id="301" r:id="rId20"/>
    <p:sldId id="305" r:id="rId21"/>
    <p:sldId id="312" r:id="rId22"/>
    <p:sldId id="300" r:id="rId23"/>
    <p:sldId id="309" r:id="rId24"/>
    <p:sldId id="310" r:id="rId25"/>
    <p:sldId id="304" r:id="rId26"/>
    <p:sldId id="307" r:id="rId27"/>
    <p:sldId id="306" r:id="rId28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B39C8-0048-47AF-8E4B-30D3DC70A547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90D63-BABB-45AB-A8C9-F32A67C36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93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B27D2-0E6C-4668-9F1E-7C7B4C748869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2C45D-940B-44EA-8D14-765E1279D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7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C45D-940B-44EA-8D14-765E1279D4C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7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7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6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5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0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1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1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1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0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2C1-E291-4178-BB27-A335778ABC23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D6EF-6D6E-4ED4-9B22-2257A06F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62C1-E291-4178-BB27-A335778ABC23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D6EF-6D6E-4ED4-9B22-2257A06F5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8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62C1-E291-4178-BB27-A335778AB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D6EF-6D6E-4ED4-9B22-2257A06F5E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2.png"/><Relationship Id="rId4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2.pn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/>
          <a:stretch>
            <a:fillRect t="1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07950" y="1052512"/>
            <a:ext cx="8928100" cy="4162437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Доступность первичной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медико-санитарной помощи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Ростовской области,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перспективы развития.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5357826"/>
            <a:ext cx="4929222" cy="12938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 управления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лечебно-профилактической помощи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Коваленко Т.Н.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 ЗДРАВООХРАНЕНИЯ  РОСТОВСКОЙ  ОБЛАСТИ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67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272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D:\ДЬЯКОНОВ\ПРОЧЕЕ\КАРТИНКИ ДЛЯ ПРЕЗЕНТАЦИЙ\36242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57" y="5052117"/>
            <a:ext cx="1014489" cy="100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ДЬЯКОНОВ\ПРОЧЕЕ\КАРТИНКИ ДЛЯ ПРЕЗЕНТАЦИЙ\25024410-3d-person-pointing-at-an-exclamation-mark-isolated-white-background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17" y="3080262"/>
            <a:ext cx="1250698" cy="156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ДЬЯКОНОВ\ПРОЧЕЕ\КАРТИНКИ ДЛЯ ПРЕЗЕНТАЦИЙ\ft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181">
            <a:off x="197716" y="4550378"/>
            <a:ext cx="1978329" cy="18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ЬЯКОНОВ\ПРОЧЕЕ\КАРТИНКИ ДЛЯ ПРЕЗЕНТАЦИЙ\vacuum_krov_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82" y="751357"/>
            <a:ext cx="2267716" cy="161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ДЬЯКОНОВ\ПРОЧЕЕ\КАРТИНКИ ДЛЯ ПРЕЗЕНТАЦИЙ\1-1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105"/>
            <a:ext cx="2470389" cy="15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Лабораторные подразделения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06556" y="980728"/>
            <a:ext cx="5530887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2016 году в Ростовской области было выполнено </a:t>
            </a:r>
          </a:p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более 100 млн.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лабораторных исследований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88062" y="6568456"/>
            <a:ext cx="252336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2548533"/>
            <a:ext cx="428396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Минимальный набор исследований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D:\ДЬЯКОНОВ\ПРОЧЕЕ\КАРТИНКИ ДЛЯ ПРЕЗЕНТАЦИЙ\3a09678870d7cf68aae481c7e68c22f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4236"/>
            <a:ext cx="1187624" cy="81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ДЬЯКОНОВ\ПРОЧЕЕ\КАРТИНКИ ДЛЯ ПРЕЗЕНТАЦИЙ\0501-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367"/>
            <a:ext cx="1187624" cy="8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186880" y="3001747"/>
            <a:ext cx="3096344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Общий анализ крови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187624" y="3407814"/>
            <a:ext cx="3096344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Общий анализ мочи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186880" y="3810480"/>
            <a:ext cx="3096344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Биохимический анализ крови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187624" y="4216621"/>
            <a:ext cx="3096344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Анализ мокроты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D:\ДЬЯКОНОВ\ПРОЧЕЕ\КАРТИНКИ ДЛЯ ПРЕЗЕНТАЦИЙ\quality-500950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83" y="2846132"/>
            <a:ext cx="528797" cy="52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D:\ДЬЯКОНОВ\ПРОЧЕЕ\КАРТИНКИ ДЛЯ ПРЕЗЕНТАЦИЙ\quality-500950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82" y="3262930"/>
            <a:ext cx="528797" cy="52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D:\ДЬЯКОНОВ\ПРОЧЕЕ\КАРТИНКИ ДЛЯ ПРЕЗЕНТАЦИЙ\quality-500950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83" y="3687824"/>
            <a:ext cx="528797" cy="52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ДЬЯКОНОВ\ПРОЧЕЕ\КАРТИНКИ ДЛЯ ПРЕЗЕНТАЦИЙ\quality-500950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83" y="4121499"/>
            <a:ext cx="528797" cy="52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93812" y="5805264"/>
            <a:ext cx="311754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Минимум есть у ВСЕХ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4825573" y="2533144"/>
            <a:ext cx="428396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Проблемные вопросы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5671651" y="3028063"/>
            <a:ext cx="3437889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Высокая степень износа оборудования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5671650" y="3746367"/>
            <a:ext cx="343789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Отсутствие планомерной замены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5671650" y="4216621"/>
            <a:ext cx="3437891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Отсутствие квалифицированного сервисного обслуживания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4928366" y="4983212"/>
            <a:ext cx="4181174" cy="11387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Приборы, поставленные по приоритетным программам, работающие с 2007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года,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морально устарели, технический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износ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давно превысил 100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%!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ДЬЯКОНОВ\ПРОЧЕЕ\КАРТИНКИ ДЛЯ ПРЕЗЕНТАЦИЙ\w256h2561346685474SymbolDele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69" y="3643005"/>
            <a:ext cx="442927" cy="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ЬЯКОНОВ\ПРОЧЕЕ\КАРТИНКИ ДЛЯ ПРЕЗЕНТАЦИЙ\__20160320_10053678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47767"/>
            <a:ext cx="2234762" cy="5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ЬЯКОНОВ\ПРОЧЕЕ\КАРТИНКИ ДЛЯ ПРЕЗЕНТАЦИЙ\L01p2p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997" y="840580"/>
            <a:ext cx="2037403" cy="22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Лабораторные подразделения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96136" y="1134616"/>
            <a:ext cx="3218094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настоящее время страдает лабораторная диагностика: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48464" y="6568456"/>
            <a:ext cx="391934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7519" y="800998"/>
            <a:ext cx="3928417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реализации программы Модернизации вместо оборудования для проведения «рутинных» исследований было приобретено оборудование для проведения «мало востребованных»  исследований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80112" y="4169908"/>
            <a:ext cx="3096344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Зверево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580112" y="4678925"/>
            <a:ext cx="3096344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Веселовский р-н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580112" y="5178600"/>
            <a:ext cx="3096344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Зерноградский р-н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580112" y="5754664"/>
            <a:ext cx="3096344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Морозовский р-н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580112" y="6290171"/>
            <a:ext cx="3096344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Семикаракорский р-н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580112" y="3664413"/>
            <a:ext cx="3096344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Гуково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6" descr="D:\ДЬЯКОНОВ\ПРОЧЕЕ\КАРТИНКИ ДЛЯ ПРЕЗЕНТАЦИЙ\w256h2561346685474SymbolDele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69" y="4657517"/>
            <a:ext cx="442927" cy="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ДЬЯКОНОВ\ПРОЧЕЕ\КАРТИНКИ ДЛЯ ПРЕЗЕНТАЦИЙ\w256h2561346685474SymbolDele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69" y="4148500"/>
            <a:ext cx="442927" cy="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:\ДЬЯКОНОВ\ПРОЧЕЕ\КАРТИНКИ ДЛЯ ПРЕЗЕНТАЦИЙ\w256h2561346685474SymbolDele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67" y="5157192"/>
            <a:ext cx="442927" cy="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:\ДЬЯКОНОВ\ПРОЧЕЕ\КАРТИНКИ ДЛЯ ПРЕЗЕНТАЦИЙ\w256h2561346685474SymbolDele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68" y="5733256"/>
            <a:ext cx="442927" cy="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:\ДЬЯКОНОВ\ПРОЧЕЕ\КАРТИНКИ ДЛЯ ПРЕЗЕНТАЦИЙ\w256h2561346685474SymbolDele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69" y="6268763"/>
            <a:ext cx="442927" cy="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ДЬЯКОНОВ\ПРОЧЕЕ\КАРТИНКИ ДЛЯ ПРЕЗЕНТАЦИЙ\2783-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2" y="4085932"/>
            <a:ext cx="3479089" cy="260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11534" y="3492116"/>
            <a:ext cx="364038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Причина и следствие…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8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7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2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7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ДЬЯКОНОВ\ПРОЧЕЕ\КАРТИНКИ ДЛЯ ПРЕЗЕНТАЦИЙ\13-300x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2509368" cy="184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Лабораторные подразделения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09369" y="742480"/>
            <a:ext cx="663463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ограниченное число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исследований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паразитологии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скринингу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туберкулеза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48464" y="6568456"/>
            <a:ext cx="391934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09369" y="1844824"/>
            <a:ext cx="6634632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Удлинение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сроков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дифференциальной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диагностики и начала специфического лечения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D:\ДЬЯКОНОВ\ПРОЧЕЕ\КАРТИНКИ ДЛЯ ПРЕЗЕНТАЦИЙ\w256h2561339196021StockIndexDown256x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56" y="1511921"/>
            <a:ext cx="972057" cy="44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5619" y="2708920"/>
            <a:ext cx="2920305" cy="877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Не выполняются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паразитол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. исследования в собственных лабораториях: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09232" y="2708919"/>
            <a:ext cx="2920305" cy="877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 2016 г. не выполнено ни одного исследования на малярию: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156175" y="2708920"/>
            <a:ext cx="2920305" cy="877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Не выполняется бактериоскопия мокроты на МБТ: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5081" y="3645024"/>
            <a:ext cx="3024151" cy="3209900"/>
          </a:xfrm>
        </p:spPr>
        <p:txBody>
          <a:bodyPr>
            <a:normAutofit fontScale="92500" lnSpcReduction="20000"/>
          </a:bodyPr>
          <a:lstStyle/>
          <a:p>
            <a:pPr marL="361950" algn="l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Аксайский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marL="36195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Багаевский р-н</a:t>
            </a:r>
          </a:p>
          <a:p>
            <a:pPr marL="361950" algn="l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Боковский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marL="36195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Веселовский р-н</a:t>
            </a:r>
          </a:p>
          <a:p>
            <a:pPr marL="36195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Зерноградский р-н</a:t>
            </a:r>
          </a:p>
          <a:p>
            <a:pPr marL="361950" algn="l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Заветинский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marL="361950" algn="l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Мартыновский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marL="36195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Пролетарский р-н</a:t>
            </a:r>
          </a:p>
          <a:p>
            <a:pPr marL="36195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Р-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Несветайский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marL="36195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Семикаракорский р-н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2" y="3670844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2" y="3964631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1" y="4256630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2" y="4550417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2" y="4855960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0" y="5147959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2" y="5441746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2" y="5735533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9" y="6029320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2" y="6276900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одзаголовок 6"/>
          <p:cNvSpPr txBox="1">
            <a:spLocks/>
          </p:cNvSpPr>
          <p:nvPr/>
        </p:nvSpPr>
        <p:spPr>
          <a:xfrm>
            <a:off x="2944861" y="3689902"/>
            <a:ext cx="3211314" cy="320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algn="l"/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Боковский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marL="361950" algn="l"/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Верхнедонской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marL="361950" algn="l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Константиновский р-н</a:t>
            </a:r>
          </a:p>
          <a:p>
            <a:pPr marL="361950" algn="l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Пролетарский р-н</a:t>
            </a:r>
          </a:p>
          <a:p>
            <a:pPr marL="361950" algn="l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Р-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Несветайский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marL="361950" algn="l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Семикаракорский р-н</a:t>
            </a:r>
          </a:p>
          <a:p>
            <a:pPr marL="361950" algn="l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Зверево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одзаголовок 6"/>
          <p:cNvSpPr txBox="1">
            <a:spLocks/>
          </p:cNvSpPr>
          <p:nvPr/>
        </p:nvSpPr>
        <p:spPr>
          <a:xfrm>
            <a:off x="6029538" y="3689902"/>
            <a:ext cx="3114464" cy="320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algn="l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Константиновский р-н</a:t>
            </a:r>
          </a:p>
          <a:p>
            <a:pPr marL="361950" algn="l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Куйбышевский р-н</a:t>
            </a:r>
          </a:p>
          <a:p>
            <a:pPr marL="361950" algn="l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М-Курганский р-н</a:t>
            </a:r>
          </a:p>
          <a:p>
            <a:pPr marL="361950" algn="l"/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Ремонтненский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р-н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20" y="3711183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26" y="4109736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26" y="4403523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20" y="4713536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58" y="5147958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20" y="5455741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58" y="5865607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716689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4" y="4163327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3" y="4457114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844204"/>
            <a:ext cx="293787" cy="2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7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7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2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7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2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7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25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25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75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25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75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25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75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25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75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  <p:bldP spid="7" grpId="0" build="p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 descr="D:\ДЬЯКОНОВ\ПРОЧЕЕ\КАРТИНКИ ДЛЯ ПРЕЗЕНТАЦИЙ\LP_IMG_PinterestP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68" y="6115797"/>
            <a:ext cx="458685" cy="45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:\ДЬЯКОНОВ\ПРОЧЕЕ\КАРТИНКИ ДЛЯ ПРЕЗЕНТАЦИЙ\LP_IMG_PinterestP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03" y="5620350"/>
            <a:ext cx="458685" cy="45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ДЬЯКОНОВ\ПРОЧЕЕ\КАРТИНКИ ДЛЯ ПРЕЗЕНТАЦИЙ\pcr-issledovanie-chto-eto-tak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53" y="764705"/>
            <a:ext cx="2195736" cy="14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ЬЯКОНОВ\ПРОЧЕЕ\КАРТИНКИ ДЛЯ ПРЕЗЕНТАЦИЙ\laboratory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5" y="771006"/>
            <a:ext cx="1861690" cy="169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ДЬЯКОНОВ\ПРОЧЕЕ\КАРТИНКИ ДЛЯ ПРЕЗЕНТАЦИЙ\laboratory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34" y="742480"/>
            <a:ext cx="2693756" cy="175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Лабораторные подразделения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711" y="2348880"/>
            <a:ext cx="241624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Наиболее полный перечень </a:t>
            </a:r>
          </a:p>
          <a:p>
            <a:pPr algn="ctr"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лаб. исследований </a:t>
            </a:r>
          </a:p>
          <a:p>
            <a:pPr algn="ctr"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уровне КДЦ)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48464" y="6568456"/>
            <a:ext cx="391934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36708" y="4017218"/>
            <a:ext cx="2416251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КДЛ МБУЗ «ЦГБ» </a:t>
            </a:r>
          </a:p>
          <a:p>
            <a:pPr algn="ctr" eaLnBrk="1" hangingPunct="1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Новошахтинска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ДЬЯКОНОВ\ПРОЧЕЕ\КАРТИНКИ ДЛЯ ПРЕЗЕНТАЦИЙ\quality-500950_6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28" y="3284984"/>
            <a:ext cx="1187728" cy="11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037582" y="2348879"/>
            <a:ext cx="269375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 возможность выполнять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виды исследований, включая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высоко-технологичные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45181" y="4017218"/>
            <a:ext cx="267430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КДЛ МУЗ «ГП № 1» </a:t>
            </a:r>
          </a:p>
          <a:p>
            <a:pPr algn="ctr" eaLnBrk="1" hangingPunct="1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Волгодонска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D:\ДЬЯКОНОВ\ПРОЧЕЕ\КАРТИНКИ ДЛЯ ПРЕЗЕНТАЦИЙ\quality-500950_6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1187728" cy="11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125735" y="5226314"/>
            <a:ext cx="269375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достаточных средств на реагенты приводит к значительному сокращению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перечня исследований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66" y="4985604"/>
            <a:ext cx="902429" cy="90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019494" y="2211612"/>
            <a:ext cx="2915733" cy="8771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ПЦР диагностика проводится только в 5 лабораториях области 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019493" y="3036168"/>
            <a:ext cx="2915733" cy="8771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Возможность ИФА диагностики есть в 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30% лабораторий 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881155" y="4323884"/>
            <a:ext cx="3092727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неукомплектованности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кадрами и отсутствия средств на реактивы оборудование не используется или используется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эпизодически: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7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490" y="3913331"/>
            <a:ext cx="709243" cy="7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300192" y="5657333"/>
            <a:ext cx="2624394" cy="3847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г. Зверево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300192" y="6149728"/>
            <a:ext cx="2624394" cy="3847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Егорлыкский р-н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2" grpId="0" animBg="1"/>
      <p:bldP spid="14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ДЬЯКОНОВ\ПРОЧЕЕ\КАРТИНКИ ДЛЯ ПРЕЗЕНТАЦИЙ\Плюс-и-минус-за-и-проти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170080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ДЬЯКОНОВ\ПРОЧЕЕ\КАРТИНКИ ДЛЯ ПРЕЗЕНТАЦИЙ\результа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6000"/>
            <a:ext cx="1115616" cy="13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Лабораторные исследования при диспансеризации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15616" y="1110111"/>
            <a:ext cx="782881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Возможность для выполнения лабораторных исследований по диспансеризации есть ВО ВСЕХ поликлиниках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48464" y="6568456"/>
            <a:ext cx="391934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15616" y="2142109"/>
            <a:ext cx="302854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Число пришедших к врачу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022408" y="2093468"/>
            <a:ext cx="387007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Число пришедших в лабораторию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7519" y="2708918"/>
            <a:ext cx="3856409" cy="877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Количество исследований значительно превышает число прошедших диспансеризацию: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6"/>
          <p:cNvSpPr txBox="1">
            <a:spLocks/>
          </p:cNvSpPr>
          <p:nvPr/>
        </p:nvSpPr>
        <p:spPr>
          <a:xfrm>
            <a:off x="5458994" y="3586081"/>
            <a:ext cx="3114464" cy="995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Новошахтинск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Обливский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р-н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088022" y="2708917"/>
            <a:ext cx="3856409" cy="877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Число прошедших диспансеризацию значительно превышает число выполненных исследований: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6"/>
          <p:cNvSpPr txBox="1">
            <a:spLocks/>
          </p:cNvSpPr>
          <p:nvPr/>
        </p:nvSpPr>
        <p:spPr>
          <a:xfrm>
            <a:off x="467494" y="3717032"/>
            <a:ext cx="3114464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Константиновский р-н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М-Курганский р-н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Миллеровский р-н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Ремонтненский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Р-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Несветайский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Целинский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р-н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88022" y="4365104"/>
            <a:ext cx="3856409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Не выполняют исследование кала на скрытую кровь: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6"/>
          <p:cNvSpPr txBox="1">
            <a:spLocks/>
          </p:cNvSpPr>
          <p:nvPr/>
        </p:nvSpPr>
        <p:spPr>
          <a:xfrm>
            <a:off x="5458994" y="4993977"/>
            <a:ext cx="3266864" cy="1717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Донецк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Константиновский р-н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Миллеровский р-н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Милютинский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Обливский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Пролетарский р-н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D:\ДЬЯКОНОВ\ПРОЧЕЕ\КАРТИНКИ ДЛЯ ПРЕЗЕНТАЦИЙ\67f1acbf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81" y="5486052"/>
            <a:ext cx="909130" cy="130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ДЬЯКОНОВ\ПРОЧЕЕ\КАРТИНКИ ДЛЯ ПРЕЗЕНТАЦИЙ\шарж-ученого-43433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2" y="724596"/>
            <a:ext cx="2166699" cy="221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ДЬЯКОНОВ\ПРОЧЕЕ\КАРТИНКИ ДЛЯ ПРЕЗЕНТАЦИЙ\0602db332c4d2d2e08f5730d70d5621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" y="847750"/>
            <a:ext cx="3962400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Лабораторные подразделения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7519" y="2783532"/>
            <a:ext cx="3962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Время приема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48464" y="6568456"/>
            <a:ext cx="391934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7519" y="3168527"/>
            <a:ext cx="3962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Талоны на исследования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7519" y="3968747"/>
            <a:ext cx="3962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Ограничение числа исследований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7519" y="3568637"/>
            <a:ext cx="3962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Квоты на исследования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D:\ДЬЯКОНОВ\ПРОЧЕЕ\КАРТИНКИ ДЛЯ ПРЕЗЕНТАЦИЙ\depositphotos_18057283-stock-photo-thumb-down-red-glossy-ic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53" y="4509120"/>
            <a:ext cx="976932" cy="97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7519" y="5696027"/>
            <a:ext cx="396239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Снижение удовлетворенности пациентов качеством оказываемой помощи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7" descr="D:\ДЬЯКОНОВ\ПРОЧЕЕ\КАРТИНКИ ДЛЯ ПРЕЗЕНТАЦИЙ\galochka-r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88" y="2402714"/>
            <a:ext cx="873787" cy="7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D:\ДЬЯКОНОВ\ПРОЧЕЕ\КАРТИНКИ ДЛЯ ПРЕЗЕНТАЦИЙ\galochka-r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87" y="2809543"/>
            <a:ext cx="873787" cy="7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D:\ДЬЯКОНОВ\ПРОЧЕЕ\КАРТИНКИ ДЛЯ ПРЕЗЕНТАЦИЙ\galochka-r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86" y="3214288"/>
            <a:ext cx="873787" cy="7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D:\ДЬЯКОНОВ\ПРОЧЕЕ\КАРТИНКИ ДЛЯ ПРЕЗЕНТАЦИЙ\galochka-r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88" y="3656896"/>
            <a:ext cx="873787" cy="7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788025" y="2920079"/>
            <a:ext cx="411907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Контроль качества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788024" y="4201343"/>
            <a:ext cx="4119074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Во внешней оценке качества участвуют только 25 % лабораторий области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788025" y="3537860"/>
            <a:ext cx="4119074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Внутрилабораторный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контроль ведется с нарушениями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788024" y="4870499"/>
            <a:ext cx="4119074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Систематически не участвуют в контроле качества: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436096" y="5486052"/>
            <a:ext cx="3312368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ГП № 11 г. Ростова-на-Дону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436096" y="5855384"/>
            <a:ext cx="3312368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ГП № 9 г. Ростова-на-Дону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5436096" y="6224716"/>
            <a:ext cx="3312368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ГП № 14 г. Ростова-на-Дону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ДЬЯКОНОВ\ПРОЧЕЕ\КАРТИНКИ ДЛЯ ПРЕЗЕНТАЦИЙ\vosklicatelnyi_znak-191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80" y="5848351"/>
            <a:ext cx="549659" cy="86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ДЬЯКОНОВ\ПРОЧЕЕ\КАРТИНКИ ДЛЯ ПРЕЗЕНТАЦИЙ\sfeerbeeld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5" y="1411615"/>
            <a:ext cx="1578890" cy="19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ДЬЯКОНОВ\ПРОЧЕЕ\КАРТИНКИ ДЛЯ ПРЕЗЕНТАЦИЙ\00912071_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18" y="1411615"/>
            <a:ext cx="1694706" cy="169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терапевтических участков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980728"/>
            <a:ext cx="3528392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Терапевтические участки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48464" y="6568456"/>
            <a:ext cx="391934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64475" y="1553146"/>
            <a:ext cx="1102302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1324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380832" y="980727"/>
            <a:ext cx="3528392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Участки ВОП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21661" y="1553146"/>
            <a:ext cx="1102302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185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444135" y="3255268"/>
            <a:ext cx="6255730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Ведут амбулаторный прием в первичном звене: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7519" y="4000707"/>
            <a:ext cx="292030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Фельдшеры самостоятельного приема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192571" y="4139206"/>
            <a:ext cx="27363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Врачи-терапевты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098608" y="4139206"/>
            <a:ext cx="295232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Врачи общей практики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76520" y="4797152"/>
            <a:ext cx="1102302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482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20849" y="4797152"/>
            <a:ext cx="1102302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893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023621" y="4797152"/>
            <a:ext cx="1102302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65965" y="2465464"/>
            <a:ext cx="2099323" cy="62883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Укомплектованность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67,4 %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23151" y="2465462"/>
            <a:ext cx="2099323" cy="62883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Укомплектованность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68,0 %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92571" y="5805265"/>
            <a:ext cx="260356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имеют сертификата</a:t>
            </a:r>
            <a:endParaRPr lang="ru-RU" sz="1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203848" y="6334664"/>
            <a:ext cx="259228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650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имеют категории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6278628" y="6086954"/>
            <a:ext cx="259228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имеют категории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ДЬЯКОНОВ\ПРОЧЕЕ\КАРТИНКИ ДЛЯ ПРЕЗЕНТАЦИЙ\F201303051011221607239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764705"/>
            <a:ext cx="1905815" cy="111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Работа терапевтических участков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85325" y="1151607"/>
            <a:ext cx="695116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Разукрупнение терапевтических участков с приведением в соответствие по прикрепленному населению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48464" y="6568456"/>
            <a:ext cx="391934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9341"/>
              </p:ext>
            </p:extLst>
          </p:nvPr>
        </p:nvGraphicFramePr>
        <p:xfrm>
          <a:off x="179510" y="2204863"/>
          <a:ext cx="8764920" cy="3865437"/>
        </p:xfrm>
        <a:graphic>
          <a:graphicData uri="http://schemas.openxmlformats.org/drawingml/2006/table">
            <a:tbl>
              <a:tblPr firstRow="1" firstCol="1" bandRow="1"/>
              <a:tblGrid>
                <a:gridCol w="2808314"/>
                <a:gridCol w="5956606"/>
              </a:tblGrid>
              <a:tr h="504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участка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Численность населения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  <a:tr h="729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Фельдшерский пункт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1300</a:t>
                      </a: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человек взрослого населения в возрасте 18 лет и старше</a:t>
                      </a:r>
                      <a:endParaRPr lang="ru-RU" sz="1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  <a:tr h="1036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Терапевтический участок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1700</a:t>
                      </a: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человек взрослого населения в возрасте 18 лет и старше (для терапевтического участка, расположенного в сельской местности –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1300</a:t>
                      </a: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человек взрослого населения)</a:t>
                      </a:r>
                      <a:endParaRPr lang="ru-RU" sz="1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  <a:tr h="535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Участок врача общей практики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1200</a:t>
                      </a: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человек взрослого населения в возрасте 18 лет и старше</a:t>
                      </a:r>
                      <a:endParaRPr lang="ru-RU" sz="1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  <a:tr h="411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Участок семейного врача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1500</a:t>
                      </a: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человек взрослого и детского населения</a:t>
                      </a:r>
                      <a:endParaRPr lang="ru-RU" sz="1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  <a:tr h="535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Комплексный участок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2000</a:t>
                      </a:r>
                      <a:r>
                        <a:rPr lang="ru-RU" sz="1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более человек взрослого и детского населения</a:t>
                      </a:r>
                      <a:endParaRPr lang="ru-RU" sz="1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5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ДЬЯКОНОВ\ПРОЧЕЕ\КАРТИНКИ ДЛЯ ПРЕЗЕНТАЦИЙ\professor-clipart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30978"/>
            <a:ext cx="1975040" cy="24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Работа терапевтических участков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43607" y="1268760"/>
            <a:ext cx="414444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Участки с прикрепленным населением более 3000 человек: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48464" y="6568456"/>
            <a:ext cx="391934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ДЬЯКОНОВ\ПРОЧЕЕ\КАРТИНКИ ДЛЯ ПРЕЗЕНТАЦИЙ\man-with-symbol-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" y="881697"/>
            <a:ext cx="1251160" cy="125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/>
          <p:cNvSpPr txBox="1">
            <a:spLocks/>
          </p:cNvSpPr>
          <p:nvPr/>
        </p:nvSpPr>
        <p:spPr>
          <a:xfrm>
            <a:off x="209744" y="2204864"/>
            <a:ext cx="3312368" cy="3956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Аксайский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Таганрог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Зимовниковский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Зверево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Каменск-Шахтинский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Новочеркасск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Сальский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Усть-Донецкий район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Цимлянский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Шахты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202673" y="3352412"/>
            <a:ext cx="454579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Оценочные показатели работы участковой службы: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562490" y="5431736"/>
            <a:ext cx="418597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Уровень диспансерного наблюдения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562490" y="5801068"/>
            <a:ext cx="418597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вызовов СМП на участке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62490" y="6170400"/>
            <a:ext cx="418597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Число умерших на дому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D:\ДЬЯКОНОВ\ПРОЧЕЕ\КАРТИНКИ ДЛЯ ПРЕЗЕНТАЦИЙ\quality-500950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655" y="5431736"/>
            <a:ext cx="436595" cy="43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ДЬЯКОНОВ\ПРОЧЕЕ\КАРТИНКИ ДЛЯ ПРЕЗЕНТАЦИЙ\quality-500950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65" y="5741212"/>
            <a:ext cx="427085" cy="4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ДЬЯКОНОВ\ПРОЧЕЕ\КАРТИНКИ ДЛЯ ПРЕЗЕНТАЦИЙ\quality-500950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64" y="6161228"/>
            <a:ext cx="385775" cy="3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9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ДЬЯКОНОВ\ПРОЧЕЕ\КАРТИНКИ ДЛЯ ПРЕЗЕНТАЦИЙ\vosklicatelnyy-zn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6" y="6058086"/>
            <a:ext cx="688087" cy="68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D:\ДЬЯКОНОВ\ПРОЧЕЕ\КАРТИНКИ ДЛЯ ПРЕЗЕНТАЦИЙ\результа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13624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Работа терапевтических участков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748464" y="6568456"/>
            <a:ext cx="391934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512" y="835663"/>
            <a:ext cx="876491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Сравнение одних и тех же показателей в двух отчетных формах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907704" y="1361442"/>
            <a:ext cx="532859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Диспансерное наблюдение на участке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159900"/>
              </p:ext>
            </p:extLst>
          </p:nvPr>
        </p:nvGraphicFramePr>
        <p:xfrm>
          <a:off x="1981123" y="1777035"/>
          <a:ext cx="5161695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724"/>
                <a:gridCol w="1148763"/>
                <a:gridCol w="187220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Годовой отчет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эффективности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Гуково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Верхнедонской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р-н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Каменский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р-н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Обливский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р-н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236296" y="1839015"/>
            <a:ext cx="1728192" cy="16619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Несмотря на несоответствие это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НАИБОЛЕЕ удачные примеры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ЬЯКОНОВ\ПРОЧЕЕ\КАРТИНКИ ДЛЯ ПРЕЗЕНТАЦИЙ\quality-500950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924944"/>
            <a:ext cx="713689" cy="71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27336" y="3616886"/>
            <a:ext cx="3610429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Охват «Д» наблюдением менее 15 %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560325"/>
              </p:ext>
            </p:extLst>
          </p:nvPr>
        </p:nvGraphicFramePr>
        <p:xfrm>
          <a:off x="101116" y="4005064"/>
          <a:ext cx="4392488" cy="2068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  <a:gridCol w="936104"/>
                <a:gridCol w="122413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Годовой отчет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Донецк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Новошахтинск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Таганрог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Заветинский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Семикаракорский р-н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547037"/>
              </p:ext>
            </p:extLst>
          </p:nvPr>
        </p:nvGraphicFramePr>
        <p:xfrm>
          <a:off x="4644008" y="4010089"/>
          <a:ext cx="4392488" cy="2383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  <a:gridCol w="936104"/>
                <a:gridCol w="122413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Годовой отчет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Зверево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Волгодонской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Каменский р-н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77,23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Мясниковский р-н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Неклиновский р-н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Песчанокопский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5082384" y="3616886"/>
            <a:ext cx="3610429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Охват «Д» наблюдением более 50 %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932758" y="6105428"/>
            <a:ext cx="355720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некоторых случаях разница в двух отчетах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КОЛОССАЛЬНАЯ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D:\ДЬЯКОНОВ\ПРОЧЕЕ\КАРТИНКИ ДЛЯ ПРЕЗЕНТАЦИЙ\w128h1281338911330check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62" y="4405986"/>
            <a:ext cx="360506" cy="3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D:\ДЬЯКОНОВ\ПРОЧЕЕ\КАРТИНКИ ДЛЯ ПРЕЗЕНТАЦИЙ\w128h1281338911330check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50" y="4769765"/>
            <a:ext cx="360506" cy="3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D:\ДЬЯКОНОВ\ПРОЧЕЕ\КАРТИНКИ ДЛЯ ПРЕЗЕНТАЦИЙ\w128h1281338911330check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589240"/>
            <a:ext cx="360506" cy="3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D:\ДЬЯКОНОВ\ПРОЧЕЕ\КАРТИНКИ ДЛЯ ПРЕЗЕНТАЦИЙ\w128h1281338911330check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62" y="5301208"/>
            <a:ext cx="360506" cy="3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D:\ДЬЯКОНОВ\ПРОЧЕЕ\КАРТИНКИ ДЛЯ ПРЕЗЕНТАЦИЙ\w128h1281338911330check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52" y="4420255"/>
            <a:ext cx="360506" cy="3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D:\ДЬЯКОНОВ\ПРОЧЕЕ\КАРТИНКИ ДЛЯ ПРЕЗЕНТАЦИЙ\w128h1281338911330check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148" y="5301208"/>
            <a:ext cx="360506" cy="3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D:\ДЬЯКОНОВ\ПРОЧЕЕ\КАРТИНКИ ДЛЯ ПРЕЗЕНТАЦИЙ\w128h1281338911330check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52" y="5589240"/>
            <a:ext cx="360506" cy="3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D:\ДЬЯКОНОВ\ПРОЧЕЕ\КАРТИНКИ ДЛЯ ПРЕЗЕНТАЦИЙ\w128h1281338911330check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617" y="5925175"/>
            <a:ext cx="360506" cy="3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95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2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2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6000" t="10000" r="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Амбулаторно-поликлиническая служба Ростовской области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40445" y="836712"/>
            <a:ext cx="406310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55 муниципальных образований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31775" y="1484784"/>
            <a:ext cx="331236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 городов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647455" y="1484784"/>
            <a:ext cx="331236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43 сельских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7518" y="2731566"/>
            <a:ext cx="1912193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38 </a:t>
            </a:r>
          </a:p>
          <a:p>
            <a:pPr algn="ctr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самостоятельных поликлиник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123728" y="2731566"/>
            <a:ext cx="1912193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pPr algn="ctr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поликлиники </a:t>
            </a:r>
          </a:p>
          <a:p>
            <a:pPr algn="ctr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структуре ГБ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347542" y="2316067"/>
            <a:ext cx="191219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Структурные подразделения  </a:t>
            </a:r>
          </a:p>
          <a:p>
            <a:pPr algn="ctr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43 ЦРБ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004048" y="3501008"/>
            <a:ext cx="191219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Амбулаторно-поликлинические отделения ЦРБ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347542" y="4770625"/>
            <a:ext cx="191219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182 врачебных амбулаторий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195266" y="5778440"/>
            <a:ext cx="191219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1033 ФАП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023614" y="1884894"/>
            <a:ext cx="956097" cy="752018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79711" y="1884894"/>
            <a:ext cx="864097" cy="752018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358286" y="1884894"/>
            <a:ext cx="0" cy="427982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960144" y="3180163"/>
            <a:ext cx="1343495" cy="248837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299100" y="3180163"/>
            <a:ext cx="0" cy="1590462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299100" y="3177842"/>
            <a:ext cx="1521372" cy="2483406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4716016" y="4370105"/>
            <a:ext cx="1244130" cy="1867207"/>
          </a:xfrm>
          <a:prstGeom prst="straightConnector1">
            <a:avLst/>
          </a:prstGeom>
          <a:ln w="38100">
            <a:solidFill>
              <a:srgbClr val="FFFF00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5004048" y="5369154"/>
            <a:ext cx="2191220" cy="868158"/>
          </a:xfrm>
          <a:prstGeom prst="straightConnector1">
            <a:avLst/>
          </a:prstGeom>
          <a:ln w="38100">
            <a:solidFill>
              <a:srgbClr val="FFFF00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 descr="ыволаргышволралдоыврадлжывоадлы"/>
          <p:cNvSpPr/>
          <p:nvPr/>
        </p:nvSpPr>
        <p:spPr>
          <a:xfrm>
            <a:off x="575864" y="6314865"/>
            <a:ext cx="7992268" cy="5400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Первичная медико-санитарная помощь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5436096" y="6179952"/>
            <a:ext cx="2806449" cy="134913"/>
          </a:xfrm>
          <a:prstGeom prst="straightConnector1">
            <a:avLst/>
          </a:prstGeom>
          <a:ln w="38100">
            <a:solidFill>
              <a:srgbClr val="FFFF00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023614" y="3717032"/>
            <a:ext cx="3332362" cy="2520280"/>
          </a:xfrm>
          <a:prstGeom prst="straightConnector1">
            <a:avLst/>
          </a:prstGeom>
          <a:ln w="38100">
            <a:solidFill>
              <a:srgbClr val="FFFF00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079824" y="3717032"/>
            <a:ext cx="1492176" cy="2520280"/>
          </a:xfrm>
          <a:prstGeom prst="straightConnector1">
            <a:avLst/>
          </a:prstGeom>
          <a:ln w="38100">
            <a:solidFill>
              <a:srgbClr val="FFFF00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3744143" y="1236821"/>
            <a:ext cx="755849" cy="320845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499992" y="1233692"/>
            <a:ext cx="1080120" cy="323974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8888062" y="6568456"/>
            <a:ext cx="252336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Работа терапевтических участков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748464" y="6568456"/>
            <a:ext cx="391934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095939"/>
              </p:ext>
            </p:extLst>
          </p:nvPr>
        </p:nvGraphicFramePr>
        <p:xfrm>
          <a:off x="174290" y="1844824"/>
          <a:ext cx="4397710" cy="491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7550"/>
                <a:gridCol w="1440160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организация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участков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ЦРБ Аксайского р-на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ЦРБ Белокалитвинского р-на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ГП № 1 г. Волгодонска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ЦРБ Веселовского р-на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ЦГБ г. Зверево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Кашарского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ЦРБ М-Курганского р-на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ЦРБ Миллеровского р-на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ГБ № 2 г. Новочеркасска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ГП № 41 г. Ростова-на-Дону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Целинского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ГБ № 1 г. Шахты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ГП г. Шахты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11445" y="908720"/>
            <a:ext cx="3888432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Медицинские организации, в которых число вызовов СМП на участке </a:t>
            </a:r>
          </a:p>
          <a:p>
            <a:pPr algn="ctr" eaLnBrk="1" hangingPunct="1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больше 100 в месяц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932040" y="908720"/>
            <a:ext cx="3888432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Медицинские организации, в которых на участке число умерших на дому </a:t>
            </a:r>
          </a:p>
          <a:p>
            <a:pPr algn="ctr" eaLnBrk="1" hangingPunct="1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больше 10 в месяц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008897"/>
              </p:ext>
            </p:extLst>
          </p:nvPr>
        </p:nvGraphicFramePr>
        <p:xfrm>
          <a:off x="4677401" y="1988840"/>
          <a:ext cx="4397710" cy="1762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7550"/>
                <a:gridCol w="1440160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организация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участков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Красносулинского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ЦРБ Неклиновского р-на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ЦРБ Семикаракорского р-на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Чертковского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D:\ДЬЯКОНОВ\ПРОЧЕЕ\КАРТИНКИ ДЛЯ ПРЕЗЕНТАЦИЙ\1f4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2426">
            <a:off x="8443079" y="2888178"/>
            <a:ext cx="451255" cy="45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ДЬЯКОНОВ\ПРОЧЕЕ\КАРТИНКИ ДЛЯ ПРЕЗЕНТАЦИЙ\1f4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2426">
            <a:off x="3944225" y="3089257"/>
            <a:ext cx="451255" cy="45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ДЬЯКОНОВ\ПРОЧЕЕ\КАРТИНКИ ДЛЯ ПРЕЗЕНТАЦИЙ\1f4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2426">
            <a:off x="3944224" y="2803472"/>
            <a:ext cx="451255" cy="45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ДЬЯКОНОВ\ПРОЧЕЕ\КАРТИНКИ ДЛЯ ПРЕЗЕНТАЦИЙ\1f4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2426">
            <a:off x="3973658" y="3842849"/>
            <a:ext cx="451255" cy="45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ДЬЯКОНОВ\ПРОЧЕЕ\КАРТИНКИ ДЛЯ ПРЕЗЕНТАЦИЙ\1f4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2426">
            <a:off x="3944223" y="6314441"/>
            <a:ext cx="451255" cy="45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Работа фельдшерско-акушерских пунктов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1790" y="840852"/>
            <a:ext cx="4392488" cy="400110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Фельдшерско-акушерские пункты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48464" y="6568456"/>
            <a:ext cx="391934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39159" y="1273011"/>
            <a:ext cx="987531" cy="720079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1033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724128" y="840852"/>
            <a:ext cx="3312368" cy="400110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Врачебные амбулатории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1790" y="2015960"/>
            <a:ext cx="4648497" cy="40011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при лицензировании: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38873" y="2730406"/>
            <a:ext cx="3470038" cy="33855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Несоответствие набора помещений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38873" y="3238237"/>
            <a:ext cx="3470038" cy="33855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Отсутствие фельдшеров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D:\ДЬЯКОНОВ\ПРОЧЕЕ\КАРТИНКИ ДЛЯ ПРЕЗЕНТАЦИЙ\galochka-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44" y="2684355"/>
            <a:ext cx="597906" cy="51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ДЬЯКОНОВ\ПРОЧЕЕ\КАРТИНКИ ДЛЯ ПРЕЗЕНТАЦИЙ\galochka-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44" y="3192222"/>
            <a:ext cx="597906" cy="51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ДЬЯКОНОВ\ПРОЧЕЕ\КАРТИНКИ ДЛЯ ПРЕЗЕНТАЦИЙ\vantagens-e-desvantage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43" y="3681699"/>
            <a:ext cx="4536504" cy="32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6886546" y="1273011"/>
            <a:ext cx="987531" cy="720079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81790" y="4651970"/>
            <a:ext cx="3097278" cy="584775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Исчерпывающие меры по сохранению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ФАПов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81790" y="5326182"/>
            <a:ext cx="3097278" cy="584775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Приведение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соответствие требованиям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81633" y="6017987"/>
            <a:ext cx="3097278" cy="584775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Полноценная организация деятельности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ФАПов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641829" y="2853668"/>
            <a:ext cx="2232248" cy="338554"/>
          </a:xfrm>
          <a:prstGeom prst="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Подбор кадров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641829" y="3358568"/>
            <a:ext cx="2232248" cy="338554"/>
          </a:xfrm>
          <a:prstGeom prst="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Лицензия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7152"/>
            <a:ext cx="834679" cy="8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61" y="3159451"/>
            <a:ext cx="834679" cy="8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911752" y="4565391"/>
            <a:ext cx="2232248" cy="707886"/>
          </a:xfrm>
          <a:prstGeom prst="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ФАПа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НЕТ проблемы…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3" name="Picture 9" descr="D:\ДЬЯКОНОВ\ПРОЧЕЕ\КАРТИНКИ ДЛЯ ПРЕЗЕНТАЦИЙ\w256h2561339196021StockIndexDown256x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199" y="3017015"/>
            <a:ext cx="719252" cy="12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0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2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75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75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25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75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75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ЬЯКОНОВ\ПРОЧЕЕ\КАРТИНКИ ДЛЯ ПРЕЗЕНТАЦИЙ\shutterstock_123142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" y="651503"/>
            <a:ext cx="1652267" cy="186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фельдшерско-акушерских пунктов</a:t>
            </a:r>
          </a:p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Укомплектованность кадрами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748464" y="6568456"/>
            <a:ext cx="391934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24436"/>
              </p:ext>
            </p:extLst>
          </p:nvPr>
        </p:nvGraphicFramePr>
        <p:xfrm>
          <a:off x="1046163" y="1698739"/>
          <a:ext cx="7911613" cy="4651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852"/>
                <a:gridCol w="1700627"/>
                <a:gridCol w="1700627"/>
                <a:gridCol w="1848507"/>
              </a:tblGrid>
              <a:tr h="6888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ФАПов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Полностью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укомплект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от общего числа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ФАПов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503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Азовский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7883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Веселовский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665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Красносулинский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Куйбышевский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4224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Мартыновский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М-Курганский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4185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Обливский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Октябрьский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4146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Семикаракорский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4146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Чертковский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61445" y="908720"/>
            <a:ext cx="7274056" cy="461665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86,5 %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полностью укомплектованы кадрами (по области)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D:\ДЬЯКОНОВ\ПРОЧЕЕ\КАРТИНКИ ДЛЯ ПРЕЗЕНТАЦИЙ\post-291998-12992305617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51503"/>
            <a:ext cx="1396314" cy="104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ДЬЯКОНОВ\ПРОЧЕЕ\КАРТИНКИ ДЛЯ ПРЕЗЕНТАЦИЙ\w128h1281338911330checkma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26404"/>
            <a:ext cx="386333" cy="38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D:\ДЬЯКОНОВ\ПРОЧЕЕ\КАРТИНКИ ДЛЯ ПРЕЗЕНТАЦИЙ\w128h1281338911330checkma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65104"/>
            <a:ext cx="386333" cy="38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D:\ДЬЯКОНОВ\ПРОЧЕЕ\КАРТИНКИ ДЛЯ ПРЕЗЕНТАЦИЙ\w128h1281338911330checkma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0928"/>
            <a:ext cx="386333" cy="38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ЬЯКОНОВ\ПРОЧЕЕ\КАРТИНКИ ДЛЯ ПРЕЗЕНТАЦИЙ\shutterstock_123142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481"/>
            <a:ext cx="1357137" cy="153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фельдшерско-акушерских пунктов</a:t>
            </a:r>
          </a:p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Наличие фельдшеров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748464" y="6568456"/>
            <a:ext cx="391934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17141"/>
              </p:ext>
            </p:extLst>
          </p:nvPr>
        </p:nvGraphicFramePr>
        <p:xfrm>
          <a:off x="67519" y="2204864"/>
          <a:ext cx="4385837" cy="425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709"/>
                <a:gridCol w="860000"/>
                <a:gridCol w="1152128"/>
              </a:tblGrid>
              <a:tr h="688896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ФАПов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фельдшера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503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Багаевский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7883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Белокалитвинский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665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Боковский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Дубовский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4224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Егорлыкский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Заветинский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4185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Зимовниковский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Кагальницкий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4146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Каменский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01294" y="852504"/>
            <a:ext cx="6654971" cy="738664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44,8 %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где должности заведующих замещены медицинскими сестрами или акушерками (по области)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D:\ДЬЯКОНОВ\ПРОЧЕЕ\КАРТИНКИ ДЛЯ ПРЕЗЕНТАЦИЙ\post-291998-12992305617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43557"/>
            <a:ext cx="1396314" cy="9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057406"/>
              </p:ext>
            </p:extLst>
          </p:nvPr>
        </p:nvGraphicFramePr>
        <p:xfrm>
          <a:off x="4605797" y="2420888"/>
          <a:ext cx="4385837" cy="385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709"/>
                <a:gridCol w="860000"/>
                <a:gridCol w="1152128"/>
              </a:tblGrid>
              <a:tr h="688896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ФАПов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фельдшера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503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Кашарский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7883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Константиновский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665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Милютинский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Песчанокопский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4224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Пролетарский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Сальский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4185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Тарасовский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Шолоховский р-н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0" descr="D:\ДЬЯКОНОВ\ПРОЧЕЕ\КАРТИНКИ ДЛЯ ПРЕЗЕНТАЦИЙ\w128h1281338911330checkma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82" y="5229200"/>
            <a:ext cx="386333" cy="38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:\ДЬЯКОНОВ\ПРОЧЕЕ\КАРТИНКИ ДЛЯ ПРЕЗЕНТАЦИЙ\w128h1281338911330checkma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26" y="6021288"/>
            <a:ext cx="386333" cy="38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D:\ДЬЯКОНОВ\ПРОЧЕЕ\КАРТИНКИ ДЛЯ ПРЕЗЕНТАЦИЙ\w128h1281338911330checkma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861048"/>
            <a:ext cx="386333" cy="38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D:\ДЬЯКОНОВ\ПРОЧЕЕ\КАРТИНКИ ДЛЯ ПРЕЗЕНТАЦИЙ\w128h1281338911330checkma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4247381"/>
            <a:ext cx="386333" cy="38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D:\ДЬЯКОНОВ\ПРОЧЕЕ\КАРТИНКИ ДЛЯ ПРЕЗЕНТАЦИЙ\w128h1281338911330checkma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2" y="4633714"/>
            <a:ext cx="386333" cy="38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Приоритетные задачи по организации оказания первичной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медико-санитарной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помощи</a:t>
            </a: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41482" y="867490"/>
            <a:ext cx="820294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полноценную работу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регистратур 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целью снижения напряженности и неудовлетворенности со стороны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пациентов.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48464" y="6568456"/>
            <a:ext cx="391934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41482" y="1916832"/>
            <a:ext cx="820876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контроль за порядком приема и передачи вызовов на дом, оказания помощи тяжелобольным и паллиативным пациентам.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41482" y="2852936"/>
            <a:ext cx="820876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сохранность и корректность ведения амбулаторных медицинских карт.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41482" y="3854951"/>
            <a:ext cx="820294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Пересмотреть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графики работы лабораторий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целью повышения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доступности для пациентов.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41483" y="4944943"/>
            <a:ext cx="820294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необходимости организовать забор биологического материала для исследований в удобном режиме и централизованную обработку данных.</a:t>
            </a:r>
          </a:p>
        </p:txBody>
      </p:sp>
      <p:pic>
        <p:nvPicPr>
          <p:cNvPr id="3074" name="Picture 2" descr="D:\ДЬЯКОНОВ\ПРОЧЕЕ\КАРТИНКИ ДЛЯ ПРЕЗЕНТАЦИЙ\kredit-hake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" y="867491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ДЬЯКОНОВ\ПРОЧЕЕ\КАРТИНКИ ДЛЯ ПРЕЗЕНТАЦИЙ\kredit-hake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" y="1916832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ДЬЯКОНОВ\ПРОЧЕЕ\КАРТИНКИ ДЛЯ ПРЕЗЕНТАЦИЙ\kredit-hake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" y="2852936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ДЬЯКОНОВ\ПРОЧЕЕ\КАРТИНКИ ДЛЯ ПРЕЗЕНТАЦИЙ\kredit-hake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" y="3854951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ДЬЯКОНОВ\ПРОЧЕЕ\КАРТИНКИ ДЛЯ ПРЕЗЕНТАЦИЙ\kredit-hake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" y="5098831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3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Приоритетные задачи по организации оказания первичной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медико-санитарной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помощи</a:t>
            </a: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41482" y="867490"/>
            <a:ext cx="820294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Ужесточить контроль за соответствием предоставляемых данных лабораторных исследований.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48464" y="6568456"/>
            <a:ext cx="391934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41482" y="2070720"/>
            <a:ext cx="820876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работу по разукрупнению терапевтических участков.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41483" y="2924944"/>
            <a:ext cx="820876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Обеспечить осуществление диспансерного наблюдения на терапевтических участках в соответствии с нормативными документами по группам заболеваний.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41481" y="4365104"/>
            <a:ext cx="820294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мониторинг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работы первичного звена с целью снижения нагрузки на вызовы СМП к хроническим больным.</a:t>
            </a:r>
          </a:p>
        </p:txBody>
      </p:sp>
      <p:pic>
        <p:nvPicPr>
          <p:cNvPr id="3074" name="Picture 2" descr="D:\ДЬЯКОНОВ\ПРОЧЕЕ\КАРТИНКИ ДЛЯ ПРЕЗЕНТАЦИЙ\kredit-hake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" y="867491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ДЬЯКОНОВ\ПРОЧЕЕ\КАРТИНКИ ДЛЯ ПРЕЗЕНТАЦИЙ\kredit-hake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" y="1916832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ДЬЯКОНОВ\ПРОЧЕЕ\КАРТИНКИ ДЛЯ ПРЕЗЕНТАЦИЙ\kredit-hake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" y="3078832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ДЬЯКОНОВ\ПРОЧЕЕ\КАРТИНКИ ДЛЯ ПРЕЗЕНТАЦИЙ\kredit-hake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" y="4365104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3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ДЬЯКОНОВ\ПРОЧЕЕ\КАРТИНКИ ДЛЯ ПРЕЗЕНТАЦИЙ\15070625-3D-check-mark-symbol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" y="4011490"/>
            <a:ext cx="755051" cy="7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2708448" cy="328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Амбулаторно-поликлиническая медицинская помощь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ДЬЯКОНОВ\ПРОЧЕЕ\КАРТИНКИ ДЛЯ ПРЕЗЕНТАЦИЙ\1431087015_18423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764705"/>
            <a:ext cx="53530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9832" y="1124743"/>
            <a:ext cx="4542607" cy="12807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амбулаторной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помощи: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5436096" y="4754196"/>
            <a:ext cx="3707904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Сохранение здоровья населения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1210122" y="1769508"/>
            <a:ext cx="2133016" cy="1015663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Виды амбулаторного приема: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436096" y="5831105"/>
            <a:ext cx="3707904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Профилактика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87153" y="3984453"/>
            <a:ext cx="3312368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Посещения с профилактической целью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87153" y="5000271"/>
            <a:ext cx="3312368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Неотложные посещения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87153" y="5733256"/>
            <a:ext cx="3312368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Лечение законченного случая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ДЬЯКОНОВ\ПРОЧЕЕ\КАРТИНКИ ДЛЯ ПРЕЗЕНТАЦИЙ\74248689-galoc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84" y="4636476"/>
            <a:ext cx="836412" cy="83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ДЬЯКОНОВ\ПРОЧЕЕ\КАРТИНКИ ДЛЯ ПРЕЗЕНТАЦИЙ\74248689-galoc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84" y="5510878"/>
            <a:ext cx="836412" cy="83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D:\ДЬЯКОНОВ\ПРОЧЕЕ\КАРТИНКИ ДЛЯ ПРЕЗЕНТАЦИЙ\15070625-3D-check-mark-symbol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" y="4822800"/>
            <a:ext cx="755051" cy="7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ДЬЯКОНОВ\ПРОЧЕЕ\КАРТИНКИ ДЛЯ ПРЕЗЕНТАЦИЙ\15070625-3D-check-mark-symbol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" y="5709673"/>
            <a:ext cx="755051" cy="7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8888062" y="6568456"/>
            <a:ext cx="252336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 animBg="1"/>
      <p:bldP spid="32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Соотношение видов амбулаторного приема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(в расчете на одно застрахованное лицо)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228184" y="2869729"/>
            <a:ext cx="2771800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Лечение законченного случая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6100" y="2869729"/>
            <a:ext cx="2771800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Неотложные посещения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9512" y="2852936"/>
            <a:ext cx="2771800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Посещения 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профилактич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целью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ДЬЯКОНОВ\ПРОЧЕЕ\КАРТИНКИ ДЛЯ ПРЕЗЕНТАЦИЙ\800px_COLOURBOX13922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4" y="891977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ДЬЯКОНОВ\ПРОЧЕЕ\КАРТИНКИ ДЛЯ ПРЕЗЕНТАЦИЙ\primers_auxilis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50" y="804585"/>
            <a:ext cx="2528900" cy="20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ДЬЯКОНОВ\ПРОЧЕЕ\КАРТИНКИ ДЛЯ ПРЕЗЕНТАЦИЙ\thumb_COLOURBOX63638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045" y="1038684"/>
            <a:ext cx="2480077" cy="165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26865" y="4293096"/>
            <a:ext cx="1800200" cy="158417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2,35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671900" y="4293096"/>
            <a:ext cx="1800200" cy="158417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0,56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713984" y="4293096"/>
            <a:ext cx="1800200" cy="158417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1,98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888062" y="6568456"/>
            <a:ext cx="252336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1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ЬЯКОНОВ\ПРОЧЕЕ\КАРТИНКИ ДЛЯ ПРЕЗЕНТАЦИЙ\вывод галочка красная крыж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" y="1003814"/>
            <a:ext cx="812242" cy="88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«СЛАБЫЕ ЗВЕНЬЯ» поликлиник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9592" y="1213325"/>
            <a:ext cx="2088232" cy="461665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Регистратура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99592" y="2264017"/>
            <a:ext cx="4392488" cy="461665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Лабораторные подразделения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99592" y="3265304"/>
            <a:ext cx="4896544" cy="461665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терапевтических участков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99592" y="4286583"/>
            <a:ext cx="2304256" cy="461665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ФАПов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D:\ДЬЯКОНОВ\ПРОЧЕЕ\КАРТИНКИ ДЛЯ ПРЕЗЕНТАЦИЙ\вывод галочка красная крыж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" y="2054506"/>
            <a:ext cx="812242" cy="88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ДЬЯКОНОВ\ПРОЧЕЕ\КАРТИНКИ ДЛЯ ПРЕЗЕНТАЦИЙ\вывод галочка красная крыж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" y="3055793"/>
            <a:ext cx="812242" cy="88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ДЬЯКОНОВ\ПРОЧЕЕ\КАРТИНКИ ДЛЯ ПРЕЗЕНТАЦИЙ\вывод галочка красная крыж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" y="4077072"/>
            <a:ext cx="812242" cy="88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888062" y="6568456"/>
            <a:ext cx="252336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Регистратура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8293" y="908720"/>
            <a:ext cx="3784401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</a:p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записи на прием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88062" y="6568456"/>
            <a:ext cx="252336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110507" y="908720"/>
            <a:ext cx="3784401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Количество работающих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инфоматов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54255" y="1700808"/>
            <a:ext cx="1052475" cy="94828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01980" y="2780928"/>
            <a:ext cx="6940040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Оценка качества работы регистратуры: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ЬЯКОНОВ\ПРОЧЕЕ\КАРТИНКИ ДЛЯ ПРЕЗЕНТАЦИЙ\53830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7" y="3973496"/>
            <a:ext cx="1412073" cy="195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979712" y="3501008"/>
            <a:ext cx="4968552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Состояние картотеки амбулаторных карт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979712" y="3989520"/>
            <a:ext cx="6933737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Оформление необходимых документов для приема врача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979485" y="4524266"/>
            <a:ext cx="6933964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Ответственность за сохранность амбулаторных карт, их движение по учреждению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979711" y="5342971"/>
            <a:ext cx="6933737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Наличие и ведение журналов вызовов на дом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476469" y="1700807"/>
            <a:ext cx="1052475" cy="94828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979712" y="5860570"/>
            <a:ext cx="6933737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Ведение и контроль за журналами тяжелобольных пациентов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ДЬЯКОНОВ\ПРОЧЕЕ\КАРТИНКИ ДЛЯ ПРЕЗЕНТАЦИЙ\depositphotos_65100353-stock-photo-blue-check-mark-symb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97" y="3511030"/>
            <a:ext cx="492372" cy="43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ДЬЯКОНОВ\ПРОЧЕЕ\КАРТИНКИ ДЛЯ ПРЕЗЕНТАЦИЙ\depositphotos_65100353-stock-photo-blue-check-mark-symb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97" y="3950330"/>
            <a:ext cx="492372" cy="43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ДЬЯКОНОВ\ПРОЧЕЕ\КАРТИНКИ ДЛЯ ПРЕЗЕНТАЦИЙ\depositphotos_65100353-stock-photo-blue-check-mark-symb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97" y="4658559"/>
            <a:ext cx="492372" cy="43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ДЬЯКОНОВ\ПРОЧЕЕ\КАРТИНКИ ДЛЯ ПРЕЗЕНТАЦИЙ\depositphotos_65100353-stock-photo-blue-check-mark-symb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97" y="5294822"/>
            <a:ext cx="492372" cy="43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ДЬЯКОНОВ\ПРОЧЕЕ\КАРТИНКИ ДЛЯ ПРЕЗЕНТАЦИЙ\depositphotos_65100353-stock-photo-blue-check-mark-symb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97" y="5998633"/>
            <a:ext cx="492372" cy="43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8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888062" y="6568456"/>
            <a:ext cx="252336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ДЬЯКОНОВ\ПРОЧЕЕ\КАРТИНКИ ДЛЯ ПРЕЗЕНТАЦИЙ\p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" y="803813"/>
            <a:ext cx="1408137" cy="133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Регистратура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Результаты оценки качества работы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90190" y="852645"/>
            <a:ext cx="255783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Зерноградский р-н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10178" y="1026430"/>
            <a:ext cx="4354672" cy="1015663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Нет приказов, регламентирующих ответственность за сохранность амбулаторных карт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129893" y="2392167"/>
            <a:ext cx="791813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большинстве регистратур картотека амбулаторных карт сформирована по адресам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ДЬЯКОНОВ\ПРОЧЕЕ\КАРТИНКИ ДЛЯ ПРЕЗЕНТАЦИЙ\w256h2561339252558Delete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1225">
            <a:off x="422330" y="1169440"/>
            <a:ext cx="729645" cy="72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490190" y="1221977"/>
            <a:ext cx="255783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Зверево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490190" y="1577395"/>
            <a:ext cx="255783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Верхнедонской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р-н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6490190" y="1960641"/>
            <a:ext cx="255783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Несветайский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р-н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D:\ДЬЯКОНОВ\ПРОЧЕЕ\КАРТИНКИ ДЛЯ ПРЕЗЕНТАЦИЙ\galochka-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50" y="790770"/>
            <a:ext cx="575849" cy="4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ДЬЯКОНОВ\ПРОЧЕЕ\КАРТИНКИ ДЛЯ ПРЕЗЕНТАЦИЙ\galochka-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50" y="1144712"/>
            <a:ext cx="575849" cy="4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ДЬЯКОНОВ\ПРОЧЕЕ\КАРТИНКИ ДЛЯ ПРЕЗЕНТАЦИЙ\galochka-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50" y="1505638"/>
            <a:ext cx="575849" cy="4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ДЬЯКОНОВ\ПРОЧЕЕ\КАРТИНКИ ДЛЯ ПРЕЗЕНТАЦИЙ\galochka-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50" y="1899085"/>
            <a:ext cx="575849" cy="4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ДЬЯКОНОВ\ПРОЧЕЕ\КАРТИНКИ ДЛЯ ПРЕЗЕНТАЦИЙ\15070625-3D-check-mark-symbol-Stock-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7" y="2313283"/>
            <a:ext cx="865654" cy="86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129893" y="3284984"/>
            <a:ext cx="7918134" cy="461665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Журнал тяжелобольных пациентов не ведется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ЛПУ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D:\ДЬЯКОНОВ\ПРОЧЕЕ\КАРТИНКИ ДЛЯ ПРЕЗЕНТАЦИЙ\w256h2561346685474SymbolDele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5" y="3205576"/>
            <a:ext cx="620480" cy="6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541635" y="3816565"/>
            <a:ext cx="6506392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ряде ЛПУ не определен ответственный за журнал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8" name="Picture 12" descr="D:\ДЬЯКОНОВ\ПРОЧЕЕ\КАРТИНКИ ДЛЯ ПРЕЗЕНТАЦИЙ\w128h1281338911330checkmar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22" y="3734426"/>
            <a:ext cx="519799" cy="5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1129893" y="4318165"/>
            <a:ext cx="7918134" cy="707886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Контроль за тяжелобольными пациентами в выходные и праздничные дни осуществляется ургентной службой</a:t>
            </a:r>
          </a:p>
        </p:txBody>
      </p:sp>
      <p:pic>
        <p:nvPicPr>
          <p:cNvPr id="41" name="Picture 6" descr="D:\ДЬЯКОНОВ\ПРОЧЕЕ\КАРТИНКИ ДЛЯ ПРЕЗЕНТАЦИЙ\w256h2561346685474SymbolDele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5" y="4361868"/>
            <a:ext cx="620480" cy="6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2837412" y="5171580"/>
            <a:ext cx="6210615" cy="646331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чего неотложные кабинеты и есть ли они по факту, а не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бумаге?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0" name="Picture 14" descr="D:\ДЬЯКОНОВ\ПРОЧЕЕ\КАРТИНКИ ДЛЯ ПРЕЗЕНТАЦИЙ\1439976194-78525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28" y="5083034"/>
            <a:ext cx="1122786" cy="63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1129893" y="5898178"/>
            <a:ext cx="7918134" cy="707886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Амбулаторный талон на пациента в 15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поликлиниках 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заполняется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вручную</a:t>
            </a:r>
          </a:p>
        </p:txBody>
      </p:sp>
      <p:pic>
        <p:nvPicPr>
          <p:cNvPr id="46" name="Picture 6" descr="D:\ДЬЯКОНОВ\ПРОЧЕЕ\КАРТИНКИ ДЛЯ ПРЕЗЕНТАЦИЙ\w256h2561346685474SymbolDele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8" y="5941880"/>
            <a:ext cx="620480" cy="6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2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7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2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7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2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7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23" grpId="0" animBg="1"/>
      <p:bldP spid="24" grpId="0" animBg="1"/>
      <p:bldP spid="25" grpId="0" animBg="1"/>
      <p:bldP spid="31" grpId="0" animBg="1"/>
      <p:bldP spid="33" grpId="0" animBg="1"/>
      <p:bldP spid="40" grpId="0" animBg="1"/>
      <p:bldP spid="43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3000" t="6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Регистратура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5580727"/>
            <a:ext cx="8602684" cy="1277273"/>
          </a:xfrm>
          <a:prstGeom prst="rect">
            <a:avLst/>
          </a:prstGeom>
          <a:solidFill>
            <a:schemeClr val="bg1">
              <a:lumMod val="75000"/>
              <a:alpha val="78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При анкетировании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пациентов,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большинстве случаев,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где уровень вежливости и компетентности регистратора оценен со знаком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МИНУС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 дальнейших оценках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медицинского обслуживания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пациенты дают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негативную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оценку!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88062" y="6568456"/>
            <a:ext cx="252336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1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764704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Лабораторные подразделения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p195\Downloads\gerb_rostovskoy_oblas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9" y="22226"/>
            <a:ext cx="719634" cy="7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21743" y="904076"/>
            <a:ext cx="470051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Оценка работы лаборатории: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88062" y="6568456"/>
            <a:ext cx="252336" cy="28646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51358" y="1813179"/>
            <a:ext cx="6336704" cy="40011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Часы работы лаборатории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51358" y="2420888"/>
            <a:ext cx="6336704" cy="1015663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Полнота исследований, возможность выполнения исследований, входящих в стандарты основных заболеваний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51358" y="3696343"/>
            <a:ext cx="6336705" cy="1015663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Возможность выполнения исследований в 100% в соответствии с приказом о диспансеризации определенных групп населения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551358" y="4947265"/>
            <a:ext cx="6336704" cy="707886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во внешней оценке качества выполняемых исследований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D:\ДЬЯКОНОВ\ПРОЧЕЕ\КАРТИНКИ ДЛЯ ПРЕЗЕНТАЦИЙ\vopros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" y="4217100"/>
            <a:ext cx="1696169" cy="25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ДЬЯКОНОВ\ПРОЧЕЕ\КАРТИНКИ ДЛЯ ПРЕЗЕНТАЦИЙ\tick_ok_y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52" y="1751643"/>
            <a:ext cx="523181" cy="52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D:\ДЬЯКОНОВ\ПРОЧЕЕ\КАРТИНКИ ДЛЯ ПРЕЗЕНТАЦИЙ\tick_ok_y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51" y="2667128"/>
            <a:ext cx="523181" cy="52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D:\ДЬЯКОНОВ\ПРОЧЕЕ\КАРТИНКИ ДЛЯ ПРЕЗЕНТАЦИЙ\tick_ok_y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52" y="3942583"/>
            <a:ext cx="523181" cy="52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D:\ДЬЯКОНОВ\ПРОЧЕЕ\КАРТИНКИ ДЛЯ ПРЕЗЕНТАЦИЙ\tick_ok_y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52" y="5039617"/>
            <a:ext cx="523181" cy="52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1577</Words>
  <Application>Microsoft Office PowerPoint</Application>
  <PresentationFormat>Экран (4:3)</PresentationFormat>
  <Paragraphs>492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1_Тема Office</vt:lpstr>
      <vt:lpstr>Доступность первичной  медико-санитарной помощи  в Ростовской области,  перспективы развития.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отчетных форм, предоставляемых по итогам проведения диспансеризации определенных групп взрослого населения</dc:title>
  <dc:creator>Дьяконов Вадим Геннадьевич</dc:creator>
  <cp:lastModifiedBy>Дьяконов Вадим Геннадьевич</cp:lastModifiedBy>
  <cp:revision>284</cp:revision>
  <cp:lastPrinted>2017-05-16T08:05:20Z</cp:lastPrinted>
  <dcterms:created xsi:type="dcterms:W3CDTF">2016-11-17T06:53:53Z</dcterms:created>
  <dcterms:modified xsi:type="dcterms:W3CDTF">2017-07-31T12:12:26Z</dcterms:modified>
</cp:coreProperties>
</file>